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75" r:id="rId3"/>
    <p:sldId id="406" r:id="rId4"/>
    <p:sldId id="352" r:id="rId5"/>
    <p:sldId id="408" r:id="rId6"/>
    <p:sldId id="353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588" r:id="rId28"/>
    <p:sldId id="578" r:id="rId29"/>
    <p:sldId id="369" r:id="rId30"/>
    <p:sldId id="370" r:id="rId31"/>
    <p:sldId id="376" r:id="rId32"/>
    <p:sldId id="379" r:id="rId33"/>
    <p:sldId id="589" r:id="rId34"/>
    <p:sldId id="381" r:id="rId35"/>
    <p:sldId id="590" r:id="rId36"/>
    <p:sldId id="403" r:id="rId37"/>
    <p:sldId id="377" r:id="rId38"/>
    <p:sldId id="378" r:id="rId39"/>
    <p:sldId id="382" r:id="rId40"/>
    <p:sldId id="383" r:id="rId41"/>
    <p:sldId id="384" r:id="rId42"/>
    <p:sldId id="420" r:id="rId43"/>
    <p:sldId id="385" r:id="rId44"/>
    <p:sldId id="386" r:id="rId45"/>
    <p:sldId id="409" r:id="rId46"/>
    <p:sldId id="410" r:id="rId47"/>
    <p:sldId id="396" r:id="rId48"/>
    <p:sldId id="500" r:id="rId49"/>
    <p:sldId id="398" r:id="rId50"/>
    <p:sldId id="399" r:id="rId51"/>
    <p:sldId id="400" r:id="rId52"/>
    <p:sldId id="426" r:id="rId53"/>
    <p:sldId id="411" r:id="rId54"/>
    <p:sldId id="412" r:id="rId55"/>
    <p:sldId id="414" r:id="rId56"/>
    <p:sldId id="425" r:id="rId57"/>
    <p:sldId id="424" r:id="rId58"/>
    <p:sldId id="418" r:id="rId59"/>
    <p:sldId id="419" r:id="rId60"/>
    <p:sldId id="427" r:id="rId61"/>
    <p:sldId id="415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5" autoAdjust="0"/>
    <p:restoredTop sz="80859" autoAdjust="0"/>
  </p:normalViewPr>
  <p:slideViewPr>
    <p:cSldViewPr snapToGrid="0">
      <p:cViewPr varScale="1">
        <p:scale>
          <a:sx n="96" d="100"/>
          <a:sy n="96" d="100"/>
        </p:scale>
        <p:origin x="6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2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half space in geometry is either of the two parts in which a plane divides the three dimensional Euclidean space. </a:t>
            </a:r>
          </a:p>
          <a:p>
            <a:r>
              <a:rPr lang="en-US" dirty="0"/>
              <a:t>More generally a half-space is either of the two parts into which a hyperplane divides an affine space.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8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== gamma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𝛾</a:t>
                </a:r>
                <a:r>
                  <a:rPr lang="en-US" dirty="0"/>
                  <a:t> == gamma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55527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</a:t>
            </a:r>
            <a:r>
              <a:rPr lang="en-US" dirty="0" err="1"/>
              <a:t>p</a:t>
            </a:r>
            <a:r>
              <a:rPr lang="en-US" dirty="0" err="1">
                <a:solidFill>
                  <a:srgbClr val="FF0000"/>
                </a:solidFill>
              </a:rPr>
              <a:t>building</a:t>
            </a:r>
            <a:r>
              <a:rPr lang="en-US" dirty="0">
                <a:solidFill>
                  <a:srgbClr val="FF0000"/>
                </a:solidFill>
              </a:rPr>
              <a:t> block </a:t>
            </a:r>
            <a:r>
              <a:rPr lang="en-US" dirty="0" err="1"/>
              <a:t>rovide</a:t>
            </a:r>
            <a:r>
              <a:rPr lang="en-US" dirty="0"/>
              <a:t> same level of accuracy</a:t>
            </a:r>
          </a:p>
          <a:p>
            <a:r>
              <a:rPr lang="en-US" dirty="0"/>
              <a:t>But,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Like regression</a:t>
                </a:r>
                <a:r>
                  <a:rPr lang="en-US" dirty="0"/>
                  <a:t>, but with a </a:t>
                </a:r>
                <a:r>
                  <a:rPr lang="en-US" dirty="0">
                    <a:solidFill>
                      <a:srgbClr val="FF0000"/>
                    </a:solidFill>
                  </a:rPr>
                  <a:t>discrete</a:t>
                </a:r>
                <a:r>
                  <a:rPr lang="en-US" dirty="0"/>
                  <a:t>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3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702899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Bad idea</a:t>
                </a:r>
                <a:r>
                  <a:rPr lang="en-US" dirty="0"/>
                  <a:t>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3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</a:t>
            </a:r>
            <a:r>
              <a:rPr lang="en-US" dirty="0">
                <a:solidFill>
                  <a:srgbClr val="FF0000"/>
                </a:solidFill>
              </a:rPr>
              <a:t>cannot find</a:t>
            </a:r>
            <a:r>
              <a:rPr lang="en-US" dirty="0"/>
              <a:t> a separating hyperplane</a:t>
            </a:r>
          </a:p>
          <a:p>
            <a:r>
              <a:rPr lang="en-US" dirty="0"/>
              <a:t>Always, </a:t>
            </a:r>
            <a:r>
              <a:rPr lang="en-US" dirty="0">
                <a:solidFill>
                  <a:srgbClr val="FF0000"/>
                </a:solidFill>
              </a:rPr>
              <a:t>some points</a:t>
            </a:r>
            <a:r>
              <a:rPr lang="en-US" dirty="0"/>
              <a:t> that will be </a:t>
            </a:r>
            <a:r>
              <a:rPr lang="en-US" dirty="0" err="1">
                <a:solidFill>
                  <a:srgbClr val="FF0000"/>
                </a:solidFill>
              </a:rPr>
              <a:t>mis</a:t>
            </a:r>
            <a:r>
              <a:rPr lang="en-US" dirty="0">
                <a:solidFill>
                  <a:srgbClr val="FF0000"/>
                </a:solidFill>
              </a:rPr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does not perfectly predict </a:t>
                </a:r>
                <a:r>
                  <a:rPr lang="en-US" dirty="0"/>
                  <a:t>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</a:t>
                </a:r>
                <a:r>
                  <a:rPr lang="en-US" dirty="0">
                    <a:solidFill>
                      <a:srgbClr val="FF0000"/>
                    </a:solidFill>
                  </a:rPr>
                  <a:t>probability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</a:t>
                </a:r>
                <a:r>
                  <a:rPr lang="en-US" dirty="0">
                    <a:solidFill>
                      <a:srgbClr val="FF0000"/>
                    </a:solidFill>
                  </a:rPr>
                  <a:t>imperfect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Training </a:t>
                </a:r>
                <a:r>
                  <a:rPr lang="en-US" dirty="0">
                    <a:solidFill>
                      <a:srgbClr val="FF0000"/>
                    </a:solidFill>
                  </a:rPr>
                  <a:t>will not require perfect </a:t>
                </a:r>
                <a:r>
                  <a:rPr lang="en-US" dirty="0" err="1">
                    <a:solidFill>
                      <a:srgbClr val="FF0000"/>
                    </a:solidFill>
                  </a:rPr>
                  <a:t>separability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38140"/>
          </a:xfrm>
        </p:spPr>
        <p:txBody>
          <a:bodyPr/>
          <a:lstStyle/>
          <a:p>
            <a:r>
              <a:rPr lang="en-US" dirty="0"/>
              <a:t>Decision Boundary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27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628801"/>
            <a:ext cx="6840760" cy="46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5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3383"/>
            <a:ext cx="10058400" cy="1040211"/>
          </a:xfrm>
        </p:spPr>
        <p:txBody>
          <a:bodyPr/>
          <a:lstStyle/>
          <a:p>
            <a:r>
              <a:rPr lang="en-US" dirty="0"/>
              <a:t>Interpreting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28</a:t>
            </a:fld>
            <a:endParaRPr lang="en-US" sz="1050"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D3A67F4-3C89-4FB0-9AF4-21292A4D6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Linear Regression, the parameter </a:t>
                </a:r>
                <a14:m>
                  <m:oMath xmlns:m="http://schemas.openxmlformats.org/officeDocument/2006/math">
                    <m:r>
                      <a:rPr lang="en-US"/>
                      <m:t>𝒘</m:t>
                    </m:r>
                  </m:oMath>
                </a14:m>
                <a:r>
                  <a:rPr lang="en-US" dirty="0"/>
                  <a:t> represents the change in the response variable for a unit change in the </a:t>
                </a:r>
                <a14:m>
                  <m:oMath xmlns:m="http://schemas.openxmlformats.org/officeDocument/2006/math">
                    <m:r>
                      <a:rPr lang="en-US"/>
                      <m:t>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Logistic Regression, </a:t>
                </a:r>
                <a14:m>
                  <m:oMath xmlns:m="http://schemas.openxmlformats.org/officeDocument/2006/math">
                    <m:r>
                      <a:rPr lang="en-US"/>
                      <m:t>𝒘</m:t>
                    </m:r>
                  </m:oMath>
                </a14:m>
                <a:r>
                  <a:rPr lang="en-US" dirty="0"/>
                  <a:t> represents the change in the logit function for a unit change in the </a:t>
                </a:r>
                <a14:m>
                  <m:oMath xmlns:m="http://schemas.openxmlformats.org/officeDocument/2006/math">
                    <m:r>
                      <a:rPr lang="en-US"/>
                      <m:t>𝑿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sz="2000" dirty="0"/>
                  <a:t>With each addition day a year in training you will be </a:t>
                </a:r>
                <a14:m>
                  <m:oMath xmlns:m="http://schemas.openxmlformats.org/officeDocument/2006/math">
                    <m:r>
                      <a:rPr lang="en-US" sz="2000"/>
                      <m:t>𝒆𝒘</m:t>
                    </m:r>
                  </m:oMath>
                </a14:m>
                <a:r>
                  <a:rPr lang="en-US" sz="2000" dirty="0"/>
                  <a:t> to succeed.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D3A67F4-3C89-4FB0-9AF4-21292A4D6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6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Step 3</a:t>
                </a:r>
                <a:r>
                  <a:rPr lang="en-US" dirty="0"/>
                  <a:t>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45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5E8F-2E9C-4F3E-A4B5-24409F34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0ADA-56F8-418A-A4CE-672788B5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96B19-92C2-4623-AEE3-13EBF8E7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6F75-8714-4C10-9405-CCD452B3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62" y="178607"/>
            <a:ext cx="10136783" cy="55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</a:t>
                </a:r>
                <a:r>
                  <a:rPr lang="en-US" dirty="0">
                    <a:solidFill>
                      <a:srgbClr val="FF0000"/>
                    </a:solidFill>
                  </a:rPr>
                  <a:t>richer</a:t>
                </a:r>
                <a:r>
                  <a:rPr lang="en-US" dirty="0"/>
                  <a:t>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10A9-7271-4A33-A551-6EA45142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0DBF-6FB6-49A1-90E1-025DD0BD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E2810-4E03-41FA-8E03-60E0A98C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AA7EC-3E59-4CF9-8019-A50384A7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0007"/>
            <a:ext cx="10088880" cy="568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3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 and furthermore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Types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20" y="1935164"/>
            <a:ext cx="5861961" cy="43894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3FD9-01D0-4CB9-8039-975FB7426B57}" type="slidenum">
              <a:rPr lang="tr-TR" smtClean="0"/>
              <a:pPr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583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</a:t>
                </a:r>
                <a:r>
                  <a:rPr lang="en-US">
                    <a:solidFill>
                      <a:schemeClr val="tx1"/>
                    </a:solidFill>
                  </a:rPr>
                  <a:t>+TN)/(</a:t>
                </a:r>
                <a:r>
                  <a:rPr lang="en-US" dirty="0">
                    <a:solidFill>
                      <a:schemeClr val="tx1"/>
                    </a:solidFill>
                  </a:rPr>
                  <a:t>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</a:t>
            </a:r>
            <a:r>
              <a:rPr lang="en-US" dirty="0">
                <a:solidFill>
                  <a:srgbClr val="FF0000"/>
                </a:solidFill>
              </a:rPr>
              <a:t>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>
                <a:solidFill>
                  <a:srgbClr val="FF0000"/>
                </a:solidFill>
              </a:rPr>
              <a:t>Many gymnastics </a:t>
            </a:r>
            <a:r>
              <a:rPr lang="en-US" dirty="0"/>
              <a:t>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6134</TotalTime>
  <Words>2777</Words>
  <Application>Microsoft Office PowerPoint</Application>
  <PresentationFormat>Widescreen</PresentationFormat>
  <Paragraphs>533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Wingdings</vt:lpstr>
      <vt:lpstr>Retrospect</vt:lpstr>
      <vt:lpstr>Lecture 6  Linear Classification &amp; Logistic Regression</vt:lpstr>
      <vt:lpstr>Learning Objectives</vt:lpstr>
      <vt:lpstr>Outline </vt:lpstr>
      <vt:lpstr>Diagnosing Breast Cancer</vt:lpstr>
      <vt:lpstr>Demo on Github</vt:lpstr>
      <vt:lpstr>Data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Decision Boundary </vt:lpstr>
      <vt:lpstr>Interpreting Results</vt:lpstr>
      <vt:lpstr>Multi-Class Logistic Regression</vt:lpstr>
      <vt:lpstr>Softmax Operation</vt:lpstr>
      <vt:lpstr>Multi-Class Logistic Regression Decision Regions</vt:lpstr>
      <vt:lpstr>Transform Linear Models</vt:lpstr>
      <vt:lpstr>PowerPoint Presentation</vt:lpstr>
      <vt:lpstr>Using Transformed Features</vt:lpstr>
      <vt:lpstr>PowerPoint Presentation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 Types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544</cp:revision>
  <cp:lastPrinted>2018-02-26T02:45:01Z</cp:lastPrinted>
  <dcterms:created xsi:type="dcterms:W3CDTF">2015-03-22T11:15:32Z</dcterms:created>
  <dcterms:modified xsi:type="dcterms:W3CDTF">2019-10-08T03:51:02Z</dcterms:modified>
</cp:coreProperties>
</file>